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9" r:id="rId3"/>
    <p:sldId id="260" r:id="rId4"/>
    <p:sldId id="261" r:id="rId5"/>
    <p:sldId id="262" r:id="rId6"/>
    <p:sldId id="263" r:id="rId7"/>
    <p:sldId id="264" r:id="rId8"/>
    <p:sldId id="267" r:id="rId9"/>
    <p:sldId id="274" r:id="rId10"/>
    <p:sldId id="268" r:id="rId11"/>
    <p:sldId id="269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18" autoAdjust="0"/>
    <p:restoredTop sz="94660"/>
  </p:normalViewPr>
  <p:slideViewPr>
    <p:cSldViewPr snapToGrid="0">
      <p:cViewPr varScale="1">
        <p:scale>
          <a:sx n="72" d="100"/>
          <a:sy n="72" d="100"/>
        </p:scale>
        <p:origin x="5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0AADD-BA12-41F9-BBE9-7F9270CCA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F72AF0-7EEA-4117-B1D9-59985426FF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A7D30-3DF9-47AB-B04E-3F4A0CCC0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BFE5D-1442-4BEA-B247-92EB18EC9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34B85-8730-4372-A4B5-94022DAD6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877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F0603-302D-4CAB-8286-72DBB2019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91B0CF-EFC0-4E53-A27D-420D673D9D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67295-F600-4AB2-8AFB-947E27125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6DB09-ED71-42C0-B339-DE34204C0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01231-2DEF-4C8C-8B43-6FAF8F479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459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CF0430-66E5-4892-8D0F-4CC88661A1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7892A4-9A0A-4EFB-9410-4D54BFBB20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4F760-B3A2-436C-AFEB-BF996863B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FFA38-535D-4C8B-A74C-8E59B36B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BA7ED-25F9-4FFD-983B-D8D5A0B42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424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10F8D-5E5D-4CC7-B314-9560B10F6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0B1B9-7641-4276-A6B0-0E18A63B6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21FF3-3EEE-4185-B403-037DC9094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C752F-7556-4DE8-A784-1EAE46768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636A7-D886-4479-9C7E-73DD92CFF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252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3E37D-B6F5-4AD2-A5B1-DBD050F12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6A81A-2911-4E95-BD48-B3C39DD3E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8E1EE-248F-4084-981D-1ED7F772F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53DCB-9125-483A-96A3-8FEAA3648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8AC5C-860E-4293-A773-A2627E3B1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64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7C0EC-3F27-43D2-945C-AA7347591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9B9E7-1AF3-4995-ACB5-9F718AE06F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C25F69-53FB-47AE-831D-E11859057F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AAD5CE-3544-4005-8B28-47B736089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4F7014-B5B8-4380-95E2-84D14EB54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89445-91DA-46F9-8AA8-FFAEBE0BC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7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23110-E8D1-4A96-8132-6B07D38C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EBCA9B-70BE-473A-B607-4114C0BA3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6F1DD-EC5E-4773-BC80-CC158C2E95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9F0D08-8A14-430A-9C89-DE26609C8F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BBEA62-D6AE-4009-BE08-A9F1C0FCF5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0E21B1-0CDE-4135-B173-CF573DB68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6D110B-1ACC-4131-9094-A445634B0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C4B0DE-103D-410B-B935-CF9C16219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54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D278A-EB9B-40D7-A6EB-5D698CDF6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24CF38-A957-4A99-BD8E-3B0C9AAE2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14448-4172-4267-9F9D-50F35C9CE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F055C2-D97F-4B24-99B2-4A5BC8973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28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01FEBE-9BB3-487F-87D1-87CB2B25C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570770-183A-496E-9CB9-BED75BF7D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75958-DEBF-4515-BB53-72E0BAE40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19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1AA9E-1368-4E43-86EA-0CD74A207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1B5C9-9E9C-4CE7-975F-1E9505522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51DE0F-F20A-4202-8A6D-5460A5914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8FDB7-3201-4F6C-BACF-8D61E330E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F3B7C-7286-4B50-BED0-2A689DEFD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648131-48A0-4865-B727-23D480FAE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697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31B47-EA4B-45A6-83B9-1863382A6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AFE2F8-3E40-4262-9525-9F195B38E5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81B3C-2261-430A-9675-CB4A85314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B4C9D-4BBC-47E5-B5FE-2EEDA6B51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D821F0-12F6-44F6-87E0-96C55758F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5FB8A6-F8A1-4A0D-9D43-C2E48852B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9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981CC1-7634-4786-A31B-12BCA899E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B038F-3170-45FB-8AF9-F344A32D1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2CC93-ED29-4C3B-B8FA-1C552CEBD4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F3E7F-28E9-45FE-A264-07CA2E9D6EF7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90688-8426-4B1D-8030-EC5BD32041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BB536-F831-4A4A-9235-00E0563829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C4B12-ABBD-4B6B-A96F-B4B035A7E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01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health-topics/diabetes#tab=tab_1" TargetMode="External"/><Relationship Id="rId2" Type="http://schemas.openxmlformats.org/officeDocument/2006/relationships/hyperlink" Target="https://www.aafp.org/pubs/afp/issues/2013/0801/p177.html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iabetesjournals.org/care/article/46/1/209/148198/Etiology-Epidemiology-and-Disparities-in-th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46B1339-5FAA-49E4-8117-CD7F83AFA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221" y="1136765"/>
            <a:ext cx="4228739" cy="572123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CDD8565-9444-4968-ACF7-706B1DF041C1}"/>
              </a:ext>
            </a:extLst>
          </p:cNvPr>
          <p:cNvSpPr txBox="1"/>
          <p:nvPr/>
        </p:nvSpPr>
        <p:spPr>
          <a:xfrm>
            <a:off x="29496" y="0"/>
            <a:ext cx="75639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uhaus 93" panose="04030905020B02020C02" pitchFamily="82" charset="0"/>
              </a:rPr>
              <a:t>KARIITHI ANNE WANJIKU</a:t>
            </a:r>
          </a:p>
          <a:p>
            <a:endParaRPr lang="en-US" sz="2800" dirty="0">
              <a:latin typeface="Bauhaus 93" panose="04030905020B02020C02" pitchFamily="82" charset="0"/>
            </a:endParaRPr>
          </a:p>
          <a:p>
            <a:r>
              <a:rPr lang="en-US" sz="2800" dirty="0">
                <a:latin typeface="Bauhaus 93" panose="04030905020B02020C02" pitchFamily="82" charset="0"/>
              </a:rPr>
              <a:t>BSC.ELECTRONICS AND COMPUTER ENGINEERING </a:t>
            </a:r>
          </a:p>
        </p:txBody>
      </p:sp>
    </p:spTree>
    <p:extLst>
      <p:ext uri="{BB962C8B-B14F-4D97-AF65-F5344CB8AC3E}">
        <p14:creationId xmlns:p14="http://schemas.microsoft.com/office/powerpoint/2010/main" val="3164979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97A0ECB-CAD3-4B3E-9302-9B7ADA94C900}"/>
              </a:ext>
            </a:extLst>
          </p:cNvPr>
          <p:cNvSpPr/>
          <p:nvPr/>
        </p:nvSpPr>
        <p:spPr>
          <a:xfrm>
            <a:off x="195771" y="0"/>
            <a:ext cx="4938016" cy="67689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691A8F6-900E-4F4B-9E94-1FE509FE1A90}"/>
              </a:ext>
            </a:extLst>
          </p:cNvPr>
          <p:cNvGrpSpPr/>
          <p:nvPr/>
        </p:nvGrpSpPr>
        <p:grpSpPr>
          <a:xfrm>
            <a:off x="6282163" y="179585"/>
            <a:ext cx="5690667" cy="6768959"/>
            <a:chOff x="5669212" y="612174"/>
            <a:chExt cx="5251521" cy="6126773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13" name="3D Model 12" descr="Surface Laptop - Burgundy">
                  <a:extLst>
                    <a:ext uri="{FF2B5EF4-FFF2-40B4-BE49-F238E27FC236}">
                      <a16:creationId xmlns:a16="http://schemas.microsoft.com/office/drawing/2014/main" id="{4F189D01-037F-4A19-ADD0-518F294EF5F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669212" y="612174"/>
                <a:ext cx="5251521" cy="6126773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5251521" cy="6126773"/>
                      </a:xfrm>
                      <a:prstGeom prst="rect">
                        <a:avLst/>
                      </a:prstGeom>
                    </am3d:spPr>
                    <am3d:camera>
                      <am3d:pos x="0" y="0" z="6389263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2762623" d="1000000"/>
                      <am3d:preTrans dx="336127" dy="-7631894" dz="337023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723005" ay="-1028270" az="-997676"/>
                      <am3d:postTrans dx="0" dy="0" dz="0"/>
                    </am3d:trans>
                    <am3d:raster rName="Office3DRenderer" rVer="16.0.8326">
                      <am3d:blip r:embed="rId3"/>
                    </am3d:raster>
                    <am3d:objViewport viewportSz="6967931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13" name="3D Model 12" descr="Surface Laptop - Burgundy">
                  <a:extLst>
                    <a:ext uri="{FF2B5EF4-FFF2-40B4-BE49-F238E27FC236}">
                      <a16:creationId xmlns:a16="http://schemas.microsoft.com/office/drawing/2014/main" id="{4F189D01-037F-4A19-ADD0-518F294EF5F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282163" y="179585"/>
                  <a:ext cx="5690667" cy="6768959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C514591-EFD2-4DD6-8E04-65B4D47C7EA1}"/>
                </a:ext>
              </a:extLst>
            </p:cNvPr>
            <p:cNvSpPr/>
            <p:nvPr/>
          </p:nvSpPr>
          <p:spPr>
            <a:xfrm>
              <a:off x="7210808" y="1629415"/>
              <a:ext cx="3358075" cy="2683718"/>
            </a:xfrm>
            <a:custGeom>
              <a:avLst/>
              <a:gdLst>
                <a:gd name="connsiteX0" fmla="*/ 0 w 2907909"/>
                <a:gd name="connsiteY0" fmla="*/ 0 h 2641515"/>
                <a:gd name="connsiteX1" fmla="*/ 2907909 w 2907909"/>
                <a:gd name="connsiteY1" fmla="*/ 0 h 2641515"/>
                <a:gd name="connsiteX2" fmla="*/ 2907909 w 2907909"/>
                <a:gd name="connsiteY2" fmla="*/ 2641515 h 2641515"/>
                <a:gd name="connsiteX3" fmla="*/ 0 w 2907909"/>
                <a:gd name="connsiteY3" fmla="*/ 2641515 h 2641515"/>
                <a:gd name="connsiteX4" fmla="*/ 0 w 2907909"/>
                <a:gd name="connsiteY4" fmla="*/ 0 h 2641515"/>
                <a:gd name="connsiteX0" fmla="*/ 506437 w 3414346"/>
                <a:gd name="connsiteY0" fmla="*/ 0 h 2641515"/>
                <a:gd name="connsiteX1" fmla="*/ 3414346 w 3414346"/>
                <a:gd name="connsiteY1" fmla="*/ 0 h 2641515"/>
                <a:gd name="connsiteX2" fmla="*/ 3414346 w 3414346"/>
                <a:gd name="connsiteY2" fmla="*/ 2641515 h 2641515"/>
                <a:gd name="connsiteX3" fmla="*/ 0 w 3414346"/>
                <a:gd name="connsiteY3" fmla="*/ 1727115 h 2641515"/>
                <a:gd name="connsiteX4" fmla="*/ 506437 w 3414346"/>
                <a:gd name="connsiteY4" fmla="*/ 0 h 2641515"/>
                <a:gd name="connsiteX0" fmla="*/ 506437 w 3414346"/>
                <a:gd name="connsiteY0" fmla="*/ 0 h 2571176"/>
                <a:gd name="connsiteX1" fmla="*/ 3414346 w 3414346"/>
                <a:gd name="connsiteY1" fmla="*/ 0 h 2571176"/>
                <a:gd name="connsiteX2" fmla="*/ 2823503 w 3414346"/>
                <a:gd name="connsiteY2" fmla="*/ 2571176 h 2571176"/>
                <a:gd name="connsiteX3" fmla="*/ 0 w 3414346"/>
                <a:gd name="connsiteY3" fmla="*/ 1727115 h 2571176"/>
                <a:gd name="connsiteX4" fmla="*/ 506437 w 3414346"/>
                <a:gd name="connsiteY4" fmla="*/ 0 h 2571176"/>
                <a:gd name="connsiteX0" fmla="*/ 506437 w 3358075"/>
                <a:gd name="connsiteY0" fmla="*/ 0 h 2571176"/>
                <a:gd name="connsiteX1" fmla="*/ 3358075 w 3358075"/>
                <a:gd name="connsiteY1" fmla="*/ 647114 h 2571176"/>
                <a:gd name="connsiteX2" fmla="*/ 2823503 w 3358075"/>
                <a:gd name="connsiteY2" fmla="*/ 2571176 h 2571176"/>
                <a:gd name="connsiteX3" fmla="*/ 0 w 3358075"/>
                <a:gd name="connsiteY3" fmla="*/ 1727115 h 2571176"/>
                <a:gd name="connsiteX4" fmla="*/ 506437 w 3358075"/>
                <a:gd name="connsiteY4" fmla="*/ 0 h 2571176"/>
                <a:gd name="connsiteX0" fmla="*/ 506437 w 3358075"/>
                <a:gd name="connsiteY0" fmla="*/ 0 h 2641515"/>
                <a:gd name="connsiteX1" fmla="*/ 3358075 w 3358075"/>
                <a:gd name="connsiteY1" fmla="*/ 717453 h 2641515"/>
                <a:gd name="connsiteX2" fmla="*/ 2823503 w 3358075"/>
                <a:gd name="connsiteY2" fmla="*/ 2641515 h 2641515"/>
                <a:gd name="connsiteX3" fmla="*/ 0 w 3358075"/>
                <a:gd name="connsiteY3" fmla="*/ 1797454 h 2641515"/>
                <a:gd name="connsiteX4" fmla="*/ 506437 w 3358075"/>
                <a:gd name="connsiteY4" fmla="*/ 0 h 2641515"/>
                <a:gd name="connsiteX0" fmla="*/ 506437 w 3358075"/>
                <a:gd name="connsiteY0" fmla="*/ 0 h 2641515"/>
                <a:gd name="connsiteX1" fmla="*/ 3358075 w 3358075"/>
                <a:gd name="connsiteY1" fmla="*/ 661182 h 2641515"/>
                <a:gd name="connsiteX2" fmla="*/ 2823503 w 3358075"/>
                <a:gd name="connsiteY2" fmla="*/ 2641515 h 2641515"/>
                <a:gd name="connsiteX3" fmla="*/ 0 w 3358075"/>
                <a:gd name="connsiteY3" fmla="*/ 1797454 h 2641515"/>
                <a:gd name="connsiteX4" fmla="*/ 506437 w 3358075"/>
                <a:gd name="connsiteY4" fmla="*/ 0 h 2641515"/>
                <a:gd name="connsiteX0" fmla="*/ 506437 w 3358075"/>
                <a:gd name="connsiteY0" fmla="*/ 0 h 2683718"/>
                <a:gd name="connsiteX1" fmla="*/ 3358075 w 3358075"/>
                <a:gd name="connsiteY1" fmla="*/ 661182 h 2683718"/>
                <a:gd name="connsiteX2" fmla="*/ 2739096 w 3358075"/>
                <a:gd name="connsiteY2" fmla="*/ 2683718 h 2683718"/>
                <a:gd name="connsiteX3" fmla="*/ 0 w 3358075"/>
                <a:gd name="connsiteY3" fmla="*/ 1797454 h 2683718"/>
                <a:gd name="connsiteX4" fmla="*/ 506437 w 3358075"/>
                <a:gd name="connsiteY4" fmla="*/ 0 h 2683718"/>
                <a:gd name="connsiteX0" fmla="*/ 506437 w 3358075"/>
                <a:gd name="connsiteY0" fmla="*/ 0 h 2683718"/>
                <a:gd name="connsiteX1" fmla="*/ 3358075 w 3358075"/>
                <a:gd name="connsiteY1" fmla="*/ 661182 h 2683718"/>
                <a:gd name="connsiteX2" fmla="*/ 2739096 w 3358075"/>
                <a:gd name="connsiteY2" fmla="*/ 2683718 h 2683718"/>
                <a:gd name="connsiteX3" fmla="*/ 0 w 3358075"/>
                <a:gd name="connsiteY3" fmla="*/ 1839658 h 2683718"/>
                <a:gd name="connsiteX4" fmla="*/ 506437 w 3358075"/>
                <a:gd name="connsiteY4" fmla="*/ 0 h 268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8075" h="2683718">
                  <a:moveTo>
                    <a:pt x="506437" y="0"/>
                  </a:moveTo>
                  <a:lnTo>
                    <a:pt x="3358075" y="661182"/>
                  </a:lnTo>
                  <a:lnTo>
                    <a:pt x="2739096" y="2683718"/>
                  </a:lnTo>
                  <a:lnTo>
                    <a:pt x="0" y="1839658"/>
                  </a:lnTo>
                  <a:lnTo>
                    <a:pt x="506437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78927E4-01E0-401A-8661-14A9C17E19D6}"/>
              </a:ext>
            </a:extLst>
          </p:cNvPr>
          <p:cNvSpPr txBox="1"/>
          <p:nvPr/>
        </p:nvSpPr>
        <p:spPr>
          <a:xfrm>
            <a:off x="7802868" y="279852"/>
            <a:ext cx="31454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SOLUTION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E63EEF-9510-4024-95F9-7A9B3102048E}"/>
              </a:ext>
            </a:extLst>
          </p:cNvPr>
          <p:cNvSpPr txBox="1"/>
          <p:nvPr/>
        </p:nvSpPr>
        <p:spPr>
          <a:xfrm>
            <a:off x="600443" y="617073"/>
            <a:ext cx="412155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proposed system  is a 3 in one system: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 EMBEDDED SYSTEMS-smart sock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Has temperature sensors that periodically monitor the temperature difference in the foot.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2. Oximeter for measuring SP02, foot temperature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417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97A0ECB-CAD3-4B3E-9302-9B7ADA94C900}"/>
              </a:ext>
            </a:extLst>
          </p:cNvPr>
          <p:cNvSpPr/>
          <p:nvPr/>
        </p:nvSpPr>
        <p:spPr>
          <a:xfrm>
            <a:off x="195771" y="0"/>
            <a:ext cx="4938016" cy="67689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78927E4-01E0-401A-8661-14A9C17E19D6}"/>
              </a:ext>
            </a:extLst>
          </p:cNvPr>
          <p:cNvSpPr txBox="1"/>
          <p:nvPr/>
        </p:nvSpPr>
        <p:spPr>
          <a:xfrm>
            <a:off x="7802868" y="279852"/>
            <a:ext cx="31454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SOLUTION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B9BC818-2AC9-4B6F-B2E2-FE39C5271622}"/>
              </a:ext>
            </a:extLst>
          </p:cNvPr>
          <p:cNvGrpSpPr/>
          <p:nvPr/>
        </p:nvGrpSpPr>
        <p:grpSpPr>
          <a:xfrm>
            <a:off x="7868555" y="903482"/>
            <a:ext cx="2576826" cy="5928981"/>
            <a:chOff x="7868555" y="903482"/>
            <a:chExt cx="2576826" cy="5928981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20" name="3D Model 19" descr="Mobile phone">
                  <a:extLst>
                    <a:ext uri="{FF2B5EF4-FFF2-40B4-BE49-F238E27FC236}">
                      <a16:creationId xmlns:a16="http://schemas.microsoft.com/office/drawing/2014/main" id="{28D80CD0-256D-4753-8A84-42612340A76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175728036"/>
                    </p:ext>
                  </p:extLst>
                </p:nvPr>
              </p:nvGraphicFramePr>
              <p:xfrm>
                <a:off x="7868555" y="903482"/>
                <a:ext cx="2576826" cy="5928981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2576826" cy="5928981"/>
                      </a:xfrm>
                      <a:prstGeom prst="rect">
                        <a:avLst/>
                      </a:prstGeom>
                    </am3d:spPr>
                    <am3d:camera>
                      <am3d:pos x="0" y="0" z="5250070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32307497" d="1000000"/>
                      <am3d:preTrans dx="-44610" dy="-17992235" dz="888902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262690" ay="-1751902" az="128342"/>
                      <am3d:postTrans dx="0" dy="0" dz="0"/>
                    </am3d:trans>
                    <am3d:raster rName="Office3DRenderer" rVer="16.0.8326">
                      <am3d:blip r:embed="rId3"/>
                    </am3d:raster>
                    <am3d:objViewport viewportSz="6453467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20" name="3D Model 19" descr="Mobile phone">
                  <a:extLst>
                    <a:ext uri="{FF2B5EF4-FFF2-40B4-BE49-F238E27FC236}">
                      <a16:creationId xmlns:a16="http://schemas.microsoft.com/office/drawing/2014/main" id="{28D80CD0-256D-4753-8A84-42612340A76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868555" y="903482"/>
                  <a:ext cx="2576826" cy="5928981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1CE9B52-5380-4ED7-A423-803EE19BA3A1}"/>
                </a:ext>
              </a:extLst>
            </p:cNvPr>
            <p:cNvSpPr/>
            <p:nvPr/>
          </p:nvSpPr>
          <p:spPr>
            <a:xfrm>
              <a:off x="8156540" y="1547830"/>
              <a:ext cx="1953601" cy="4784048"/>
            </a:xfrm>
            <a:custGeom>
              <a:avLst/>
              <a:gdLst>
                <a:gd name="connsiteX0" fmla="*/ 0 w 1667851"/>
                <a:gd name="connsiteY0" fmla="*/ 0 h 3736298"/>
                <a:gd name="connsiteX1" fmla="*/ 1667851 w 1667851"/>
                <a:gd name="connsiteY1" fmla="*/ 0 h 3736298"/>
                <a:gd name="connsiteX2" fmla="*/ 1667851 w 1667851"/>
                <a:gd name="connsiteY2" fmla="*/ 3736298 h 3736298"/>
                <a:gd name="connsiteX3" fmla="*/ 0 w 1667851"/>
                <a:gd name="connsiteY3" fmla="*/ 3736298 h 3736298"/>
                <a:gd name="connsiteX4" fmla="*/ 0 w 1667851"/>
                <a:gd name="connsiteY4" fmla="*/ 0 h 3736298"/>
                <a:gd name="connsiteX0" fmla="*/ 0 w 1782151"/>
                <a:gd name="connsiteY0" fmla="*/ 0 h 4136348"/>
                <a:gd name="connsiteX1" fmla="*/ 1782151 w 1782151"/>
                <a:gd name="connsiteY1" fmla="*/ 400050 h 4136348"/>
                <a:gd name="connsiteX2" fmla="*/ 1782151 w 1782151"/>
                <a:gd name="connsiteY2" fmla="*/ 4136348 h 4136348"/>
                <a:gd name="connsiteX3" fmla="*/ 114300 w 1782151"/>
                <a:gd name="connsiteY3" fmla="*/ 4136348 h 4136348"/>
                <a:gd name="connsiteX4" fmla="*/ 0 w 1782151"/>
                <a:gd name="connsiteY4" fmla="*/ 0 h 4136348"/>
                <a:gd name="connsiteX0" fmla="*/ 0 w 1896451"/>
                <a:gd name="connsiteY0" fmla="*/ 381000 h 4517348"/>
                <a:gd name="connsiteX1" fmla="*/ 1896451 w 1896451"/>
                <a:gd name="connsiteY1" fmla="*/ 0 h 4517348"/>
                <a:gd name="connsiteX2" fmla="*/ 1782151 w 1896451"/>
                <a:gd name="connsiteY2" fmla="*/ 4517348 h 4517348"/>
                <a:gd name="connsiteX3" fmla="*/ 114300 w 1896451"/>
                <a:gd name="connsiteY3" fmla="*/ 4517348 h 4517348"/>
                <a:gd name="connsiteX4" fmla="*/ 0 w 1896451"/>
                <a:gd name="connsiteY4" fmla="*/ 381000 h 4517348"/>
                <a:gd name="connsiteX0" fmla="*/ 0 w 1934551"/>
                <a:gd name="connsiteY0" fmla="*/ 381000 h 4784048"/>
                <a:gd name="connsiteX1" fmla="*/ 1896451 w 1934551"/>
                <a:gd name="connsiteY1" fmla="*/ 0 h 4784048"/>
                <a:gd name="connsiteX2" fmla="*/ 1934551 w 1934551"/>
                <a:gd name="connsiteY2" fmla="*/ 4784048 h 4784048"/>
                <a:gd name="connsiteX3" fmla="*/ 114300 w 1934551"/>
                <a:gd name="connsiteY3" fmla="*/ 4517348 h 4784048"/>
                <a:gd name="connsiteX4" fmla="*/ 0 w 1934551"/>
                <a:gd name="connsiteY4" fmla="*/ 381000 h 4784048"/>
                <a:gd name="connsiteX0" fmla="*/ 95250 w 2029801"/>
                <a:gd name="connsiteY0" fmla="*/ 381000 h 4784048"/>
                <a:gd name="connsiteX1" fmla="*/ 1991701 w 2029801"/>
                <a:gd name="connsiteY1" fmla="*/ 0 h 4784048"/>
                <a:gd name="connsiteX2" fmla="*/ 2029801 w 2029801"/>
                <a:gd name="connsiteY2" fmla="*/ 4784048 h 4784048"/>
                <a:gd name="connsiteX3" fmla="*/ 0 w 2029801"/>
                <a:gd name="connsiteY3" fmla="*/ 4498298 h 4784048"/>
                <a:gd name="connsiteX4" fmla="*/ 95250 w 2029801"/>
                <a:gd name="connsiteY4" fmla="*/ 381000 h 4784048"/>
                <a:gd name="connsiteX0" fmla="*/ 0 w 1934551"/>
                <a:gd name="connsiteY0" fmla="*/ 381000 h 4784048"/>
                <a:gd name="connsiteX1" fmla="*/ 1896451 w 1934551"/>
                <a:gd name="connsiteY1" fmla="*/ 0 h 4784048"/>
                <a:gd name="connsiteX2" fmla="*/ 1934551 w 1934551"/>
                <a:gd name="connsiteY2" fmla="*/ 4784048 h 4784048"/>
                <a:gd name="connsiteX3" fmla="*/ 19050 w 1934551"/>
                <a:gd name="connsiteY3" fmla="*/ 4517348 h 4784048"/>
                <a:gd name="connsiteX4" fmla="*/ 0 w 1934551"/>
                <a:gd name="connsiteY4" fmla="*/ 381000 h 4784048"/>
                <a:gd name="connsiteX0" fmla="*/ 19050 w 1953601"/>
                <a:gd name="connsiteY0" fmla="*/ 381000 h 4784048"/>
                <a:gd name="connsiteX1" fmla="*/ 1915501 w 1953601"/>
                <a:gd name="connsiteY1" fmla="*/ 0 h 4784048"/>
                <a:gd name="connsiteX2" fmla="*/ 1953601 w 1953601"/>
                <a:gd name="connsiteY2" fmla="*/ 4784048 h 4784048"/>
                <a:gd name="connsiteX3" fmla="*/ 0 w 1953601"/>
                <a:gd name="connsiteY3" fmla="*/ 4479248 h 4784048"/>
                <a:gd name="connsiteX4" fmla="*/ 19050 w 1953601"/>
                <a:gd name="connsiteY4" fmla="*/ 381000 h 478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3601" h="4784048">
                  <a:moveTo>
                    <a:pt x="19050" y="381000"/>
                  </a:moveTo>
                  <a:lnTo>
                    <a:pt x="1915501" y="0"/>
                  </a:lnTo>
                  <a:lnTo>
                    <a:pt x="1953601" y="4784048"/>
                  </a:lnTo>
                  <a:lnTo>
                    <a:pt x="0" y="4479248"/>
                  </a:lnTo>
                  <a:lnTo>
                    <a:pt x="19050" y="38100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ACD6E2C-2E52-426B-8325-F1BE7232DBF4}"/>
              </a:ext>
            </a:extLst>
          </p:cNvPr>
          <p:cNvSpPr txBox="1"/>
          <p:nvPr/>
        </p:nvSpPr>
        <p:spPr>
          <a:xfrm>
            <a:off x="503203" y="461557"/>
            <a:ext cx="428523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proposed system will also have a mobile application which will, based on the classification:</a:t>
            </a:r>
          </a:p>
          <a:p>
            <a:pPr marL="457200" indent="-457200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Allow for real time monitoring of patients</a:t>
            </a:r>
          </a:p>
          <a:p>
            <a:pPr marL="457200" indent="-457200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Help reduce development of diabetes foot ulcers in patients</a:t>
            </a:r>
          </a:p>
          <a:p>
            <a:pPr marL="457200" indent="-457200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Provide recomm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endation on insulin dosage based on the inference made.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929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4" name="3D Model 23" descr="Mouth - Joy">
                <a:extLst>
                  <a:ext uri="{FF2B5EF4-FFF2-40B4-BE49-F238E27FC236}">
                    <a16:creationId xmlns:a16="http://schemas.microsoft.com/office/drawing/2014/main" id="{9AEC02F7-9362-4D22-B1CB-DA0B072C51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36057720"/>
                  </p:ext>
                </p:extLst>
              </p:nvPr>
            </p:nvGraphicFramePr>
            <p:xfrm>
              <a:off x="3548498" y="2913789"/>
              <a:ext cx="4397540" cy="279843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97540" cy="2798435"/>
                    </a:xfrm>
                    <a:prstGeom prst="rect">
                      <a:avLst/>
                    </a:prstGeom>
                  </am3d:spPr>
                  <am3d:camera>
                    <am3d:pos x="0" y="0" z="543544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956613" d="1000000"/>
                    <am3d:preTrans dx="-1" dy="-1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337848" ay="-713393" az="28976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493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4" name="3D Model 23" descr="Mouth - Joy">
                <a:extLst>
                  <a:ext uri="{FF2B5EF4-FFF2-40B4-BE49-F238E27FC236}">
                    <a16:creationId xmlns:a16="http://schemas.microsoft.com/office/drawing/2014/main" id="{9AEC02F7-9362-4D22-B1CB-DA0B072C51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8498" y="2913789"/>
                <a:ext cx="4397540" cy="2798435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AF7534B7-28E3-45AF-829A-F458E06E79D9}"/>
              </a:ext>
            </a:extLst>
          </p:cNvPr>
          <p:cNvSpPr txBox="1"/>
          <p:nvPr/>
        </p:nvSpPr>
        <p:spPr>
          <a:xfrm>
            <a:off x="372349" y="93031"/>
            <a:ext cx="126110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0" dirty="0">
                <a:latin typeface="Bauhaus 93" panose="04030905020B02020C02" pitchFamily="82" charset="0"/>
              </a:rPr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1793466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D6AC0-AE4E-4E39-BA38-F13FE4A388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Bauhaus 93" panose="04030905020B02020C02" pitchFamily="82" charset="0"/>
              </a:rPr>
              <a:t>REFERENCES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633336-DBA3-4D12-9234-205B0B184D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https://www.aafp.org/pubs/afp/issues/2013/0801/p177.html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https://www.who.int/health-topics/diabetes#tab=tab_1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https://diabetesjournals.org/care/article/46/1/209/148198/Etiology-Epidemiology-and-Disparities-in-the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240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97A0ECB-CAD3-4B3E-9302-9B7ADA94C900}"/>
              </a:ext>
            </a:extLst>
          </p:cNvPr>
          <p:cNvSpPr/>
          <p:nvPr/>
        </p:nvSpPr>
        <p:spPr>
          <a:xfrm rot="567597">
            <a:off x="6881149" y="112739"/>
            <a:ext cx="4938016" cy="67689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2CBE5-B1D8-4344-88DE-2C6595E77D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7261" y="1478966"/>
            <a:ext cx="8085356" cy="404267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676A573-92F2-4FF2-84B4-356ED98A3CF9}"/>
              </a:ext>
            </a:extLst>
          </p:cNvPr>
          <p:cNvSpPr txBox="1"/>
          <p:nvPr/>
        </p:nvSpPr>
        <p:spPr>
          <a:xfrm>
            <a:off x="654765" y="126650"/>
            <a:ext cx="4108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ABSTRACT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15D025-9AAF-41DE-B1E5-9D57CAF285F9}"/>
              </a:ext>
            </a:extLst>
          </p:cNvPr>
          <p:cNvSpPr txBox="1"/>
          <p:nvPr/>
        </p:nvSpPr>
        <p:spPr>
          <a:xfrm rot="571779">
            <a:off x="7127595" y="719658"/>
            <a:ext cx="4483446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Diabetes mellitus is chronic metabolic condition characterized with elevated blood glucose</a:t>
            </a:r>
          </a:p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Diagnosis is based on measurement of blood sugars</a:t>
            </a:r>
          </a:p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Complications include neuropathy and diabetic foot ulcers</a:t>
            </a:r>
          </a:p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Proposed solution is an AI model to screen for diabetic foot and provide continuous sugar level monitoring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632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97A0ECB-CAD3-4B3E-9302-9B7ADA94C900}"/>
              </a:ext>
            </a:extLst>
          </p:cNvPr>
          <p:cNvSpPr/>
          <p:nvPr/>
        </p:nvSpPr>
        <p:spPr>
          <a:xfrm rot="20480671">
            <a:off x="776711" y="78840"/>
            <a:ext cx="4938016" cy="67689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499D15-9A52-461B-9235-2855469BA8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733" y="-692806"/>
            <a:ext cx="9136793" cy="511660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CE77F42-EAF4-46C7-8EFA-9DF62F898F62}"/>
              </a:ext>
            </a:extLst>
          </p:cNvPr>
          <p:cNvSpPr txBox="1"/>
          <p:nvPr/>
        </p:nvSpPr>
        <p:spPr>
          <a:xfrm>
            <a:off x="7664509" y="379120"/>
            <a:ext cx="32608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TYPES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193760-23EA-4571-8FC5-2997D449EAAE}"/>
              </a:ext>
            </a:extLst>
          </p:cNvPr>
          <p:cNvSpPr txBox="1"/>
          <p:nvPr/>
        </p:nvSpPr>
        <p:spPr>
          <a:xfrm rot="20466037">
            <a:off x="1004337" y="1626295"/>
            <a:ext cx="4527676" cy="3074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There are two types: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Type 1- due to production of little or no insulin occurring before 40 year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Type 2- due to insulin resistance  and often occurs past 40 years</a:t>
            </a:r>
          </a:p>
        </p:txBody>
      </p:sp>
    </p:spTree>
    <p:extLst>
      <p:ext uri="{BB962C8B-B14F-4D97-AF65-F5344CB8AC3E}">
        <p14:creationId xmlns:p14="http://schemas.microsoft.com/office/powerpoint/2010/main" val="451090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97A0ECB-CAD3-4B3E-9302-9B7ADA94C900}"/>
              </a:ext>
            </a:extLst>
          </p:cNvPr>
          <p:cNvSpPr/>
          <p:nvPr/>
        </p:nvSpPr>
        <p:spPr>
          <a:xfrm>
            <a:off x="7069024" y="18897"/>
            <a:ext cx="4938016" cy="67689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2E32FF6-B8D5-4667-B2C4-A80140D65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99" y="1894074"/>
            <a:ext cx="5780043" cy="432945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9CE464C-7C15-4C6F-9867-C87A924CB2D0}"/>
              </a:ext>
            </a:extLst>
          </p:cNvPr>
          <p:cNvSpPr txBox="1"/>
          <p:nvPr/>
        </p:nvSpPr>
        <p:spPr>
          <a:xfrm>
            <a:off x="437951" y="305539"/>
            <a:ext cx="2143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CAUSE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731C2-946D-4CD3-BCF5-AA3ED14B8F10}"/>
              </a:ext>
            </a:extLst>
          </p:cNvPr>
          <p:cNvSpPr txBox="1"/>
          <p:nvPr/>
        </p:nvSpPr>
        <p:spPr>
          <a:xfrm>
            <a:off x="7803078" y="435607"/>
            <a:ext cx="3645971" cy="6161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sng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Type 1 Diabetes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Genetic predisposition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Autoimmune diseases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sng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Type 2 Diabetes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Metabolic syndrome </a:t>
            </a:r>
            <a:r>
              <a:rPr lang="en-US" sz="20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i.e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low  HDL, high triglycerides, obesity, high BPs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other lifestyles like smoking </a:t>
            </a:r>
          </a:p>
          <a:p>
            <a:pPr>
              <a:lnSpc>
                <a:spcPct val="20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48455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97A0ECB-CAD3-4B3E-9302-9B7ADA94C900}"/>
              </a:ext>
            </a:extLst>
          </p:cNvPr>
          <p:cNvSpPr/>
          <p:nvPr/>
        </p:nvSpPr>
        <p:spPr>
          <a:xfrm rot="20208529">
            <a:off x="843738" y="-65780"/>
            <a:ext cx="4938016" cy="67689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A0523A3-C22C-4492-87CE-DC2740223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915" y="926844"/>
            <a:ext cx="5093863" cy="511660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76BAF1BF-0EB1-4C88-A0BD-F66EC1C8F53B}"/>
              </a:ext>
            </a:extLst>
          </p:cNvPr>
          <p:cNvSpPr txBox="1"/>
          <p:nvPr/>
        </p:nvSpPr>
        <p:spPr>
          <a:xfrm>
            <a:off x="7385204" y="137599"/>
            <a:ext cx="34868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DIAGNOSIS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92C16-0F5D-48C7-A48B-A37AC886C752}"/>
              </a:ext>
            </a:extLst>
          </p:cNvPr>
          <p:cNvSpPr txBox="1"/>
          <p:nvPr/>
        </p:nvSpPr>
        <p:spPr>
          <a:xfrm rot="20190477">
            <a:off x="1253277" y="795687"/>
            <a:ext cx="4540568" cy="4928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Diagnosis is based on lab tests and clinical features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Clinical features include glycosuria, polyuria, thirst, polydipsia, hunger, polyphagia, weight loss and fatigue.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Lab tests include blood sugar level testing, HBA1C, C-Peptide among others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6143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97A0ECB-CAD3-4B3E-9302-9B7ADA94C900}"/>
              </a:ext>
            </a:extLst>
          </p:cNvPr>
          <p:cNvSpPr/>
          <p:nvPr/>
        </p:nvSpPr>
        <p:spPr>
          <a:xfrm rot="20208529">
            <a:off x="843738" y="-65780"/>
            <a:ext cx="4938016" cy="67689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FF0A39B-0970-4D58-8588-D6395ED047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746" y="1245943"/>
            <a:ext cx="5428486" cy="361241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A74DA87-C993-4D3E-BD9B-6A0EF8832A7C}"/>
              </a:ext>
            </a:extLst>
          </p:cNvPr>
          <p:cNvSpPr txBox="1"/>
          <p:nvPr/>
        </p:nvSpPr>
        <p:spPr>
          <a:xfrm>
            <a:off x="7385204" y="255663"/>
            <a:ext cx="43925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83C03E-0AA6-4DA6-97A6-024B540A02D8}"/>
              </a:ext>
            </a:extLst>
          </p:cNvPr>
          <p:cNvSpPr txBox="1"/>
          <p:nvPr/>
        </p:nvSpPr>
        <p:spPr>
          <a:xfrm rot="20203547">
            <a:off x="1197402" y="1767216"/>
            <a:ext cx="4489362" cy="3697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</a:rPr>
              <a:t>Currently, m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anagement of diabetes  involves the use of :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Intramuscular insulin in type 1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</a:rPr>
              <a:t>O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ral antidiabetics in type 2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49902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97A0ECB-CAD3-4B3E-9302-9B7ADA94C900}"/>
              </a:ext>
            </a:extLst>
          </p:cNvPr>
          <p:cNvSpPr/>
          <p:nvPr/>
        </p:nvSpPr>
        <p:spPr>
          <a:xfrm>
            <a:off x="7017094" y="44520"/>
            <a:ext cx="4938016" cy="67689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D02F7C-AD51-49EA-AC65-075C9D25B6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3" y="1398562"/>
            <a:ext cx="7062794" cy="404267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E7CC88E-CCF4-49D3-B8B2-8885EEB92FBC}"/>
              </a:ext>
            </a:extLst>
          </p:cNvPr>
          <p:cNvSpPr txBox="1"/>
          <p:nvPr/>
        </p:nvSpPr>
        <p:spPr>
          <a:xfrm>
            <a:off x="152083" y="204853"/>
            <a:ext cx="66078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PROBLEM STATEMENT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8E5A6D-361F-4631-8DDA-CC5B411308F9}"/>
              </a:ext>
            </a:extLst>
          </p:cNvPr>
          <p:cNvSpPr txBox="1"/>
          <p:nvPr/>
        </p:nvSpPr>
        <p:spPr>
          <a:xfrm>
            <a:off x="7214877" y="106603"/>
            <a:ext cx="4593219" cy="6152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Diabetic foot is a soft tissue or bone infection below malleoli 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It’s the commonest cause of non-traumatic below knee amputation.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Sixty percent of diabetics develop neuropathy and 26.1% of 422 million diabetics develop foot ulcers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Five year mortality rate due to foot ulcers is 50-70% leading to at least 1.5 deaths annually</a:t>
            </a:r>
          </a:p>
        </p:txBody>
      </p:sp>
    </p:spTree>
    <p:extLst>
      <p:ext uri="{BB962C8B-B14F-4D97-AF65-F5344CB8AC3E}">
        <p14:creationId xmlns:p14="http://schemas.microsoft.com/office/powerpoint/2010/main" val="2749604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97A0ECB-CAD3-4B3E-9302-9B7ADA94C900}"/>
              </a:ext>
            </a:extLst>
          </p:cNvPr>
          <p:cNvSpPr/>
          <p:nvPr/>
        </p:nvSpPr>
        <p:spPr>
          <a:xfrm>
            <a:off x="195771" y="0"/>
            <a:ext cx="4938016" cy="67689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691A8F6-900E-4F4B-9E94-1FE509FE1A90}"/>
              </a:ext>
            </a:extLst>
          </p:cNvPr>
          <p:cNvGrpSpPr/>
          <p:nvPr/>
        </p:nvGrpSpPr>
        <p:grpSpPr>
          <a:xfrm>
            <a:off x="6501333" y="386953"/>
            <a:ext cx="5690667" cy="6768959"/>
            <a:chOff x="5669212" y="612174"/>
            <a:chExt cx="5251521" cy="6126773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13" name="3D Model 12" descr="Surface Laptop - Burgundy">
                  <a:extLst>
                    <a:ext uri="{FF2B5EF4-FFF2-40B4-BE49-F238E27FC236}">
                      <a16:creationId xmlns:a16="http://schemas.microsoft.com/office/drawing/2014/main" id="{4F189D01-037F-4A19-ADD0-518F294EF5F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669212" y="612174"/>
                <a:ext cx="5251521" cy="6126773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5251521" cy="6126773"/>
                      </a:xfrm>
                      <a:prstGeom prst="rect">
                        <a:avLst/>
                      </a:prstGeom>
                    </am3d:spPr>
                    <am3d:camera>
                      <am3d:pos x="0" y="0" z="6389263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2762623" d="1000000"/>
                      <am3d:preTrans dx="336127" dy="-7631894" dz="337023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723005" ay="-1028270" az="-997676"/>
                      <am3d:postTrans dx="0" dy="0" dz="0"/>
                    </am3d:trans>
                    <am3d:raster rName="Office3DRenderer" rVer="16.0.8326">
                      <am3d:blip r:embed="rId3"/>
                    </am3d:raster>
                    <am3d:objViewport viewportSz="6967931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13" name="3D Model 12" descr="Surface Laptop - Burgundy">
                  <a:extLst>
                    <a:ext uri="{FF2B5EF4-FFF2-40B4-BE49-F238E27FC236}">
                      <a16:creationId xmlns:a16="http://schemas.microsoft.com/office/drawing/2014/main" id="{4F189D01-037F-4A19-ADD0-518F294EF5F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501333" y="386953"/>
                  <a:ext cx="5690667" cy="6768959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C514591-EFD2-4DD6-8E04-65B4D47C7EA1}"/>
                </a:ext>
              </a:extLst>
            </p:cNvPr>
            <p:cNvSpPr/>
            <p:nvPr/>
          </p:nvSpPr>
          <p:spPr>
            <a:xfrm>
              <a:off x="7197394" y="1605553"/>
              <a:ext cx="3358075" cy="2683718"/>
            </a:xfrm>
            <a:custGeom>
              <a:avLst/>
              <a:gdLst>
                <a:gd name="connsiteX0" fmla="*/ 0 w 2907909"/>
                <a:gd name="connsiteY0" fmla="*/ 0 h 2641515"/>
                <a:gd name="connsiteX1" fmla="*/ 2907909 w 2907909"/>
                <a:gd name="connsiteY1" fmla="*/ 0 h 2641515"/>
                <a:gd name="connsiteX2" fmla="*/ 2907909 w 2907909"/>
                <a:gd name="connsiteY2" fmla="*/ 2641515 h 2641515"/>
                <a:gd name="connsiteX3" fmla="*/ 0 w 2907909"/>
                <a:gd name="connsiteY3" fmla="*/ 2641515 h 2641515"/>
                <a:gd name="connsiteX4" fmla="*/ 0 w 2907909"/>
                <a:gd name="connsiteY4" fmla="*/ 0 h 2641515"/>
                <a:gd name="connsiteX0" fmla="*/ 506437 w 3414346"/>
                <a:gd name="connsiteY0" fmla="*/ 0 h 2641515"/>
                <a:gd name="connsiteX1" fmla="*/ 3414346 w 3414346"/>
                <a:gd name="connsiteY1" fmla="*/ 0 h 2641515"/>
                <a:gd name="connsiteX2" fmla="*/ 3414346 w 3414346"/>
                <a:gd name="connsiteY2" fmla="*/ 2641515 h 2641515"/>
                <a:gd name="connsiteX3" fmla="*/ 0 w 3414346"/>
                <a:gd name="connsiteY3" fmla="*/ 1727115 h 2641515"/>
                <a:gd name="connsiteX4" fmla="*/ 506437 w 3414346"/>
                <a:gd name="connsiteY4" fmla="*/ 0 h 2641515"/>
                <a:gd name="connsiteX0" fmla="*/ 506437 w 3414346"/>
                <a:gd name="connsiteY0" fmla="*/ 0 h 2571176"/>
                <a:gd name="connsiteX1" fmla="*/ 3414346 w 3414346"/>
                <a:gd name="connsiteY1" fmla="*/ 0 h 2571176"/>
                <a:gd name="connsiteX2" fmla="*/ 2823503 w 3414346"/>
                <a:gd name="connsiteY2" fmla="*/ 2571176 h 2571176"/>
                <a:gd name="connsiteX3" fmla="*/ 0 w 3414346"/>
                <a:gd name="connsiteY3" fmla="*/ 1727115 h 2571176"/>
                <a:gd name="connsiteX4" fmla="*/ 506437 w 3414346"/>
                <a:gd name="connsiteY4" fmla="*/ 0 h 2571176"/>
                <a:gd name="connsiteX0" fmla="*/ 506437 w 3358075"/>
                <a:gd name="connsiteY0" fmla="*/ 0 h 2571176"/>
                <a:gd name="connsiteX1" fmla="*/ 3358075 w 3358075"/>
                <a:gd name="connsiteY1" fmla="*/ 647114 h 2571176"/>
                <a:gd name="connsiteX2" fmla="*/ 2823503 w 3358075"/>
                <a:gd name="connsiteY2" fmla="*/ 2571176 h 2571176"/>
                <a:gd name="connsiteX3" fmla="*/ 0 w 3358075"/>
                <a:gd name="connsiteY3" fmla="*/ 1727115 h 2571176"/>
                <a:gd name="connsiteX4" fmla="*/ 506437 w 3358075"/>
                <a:gd name="connsiteY4" fmla="*/ 0 h 2571176"/>
                <a:gd name="connsiteX0" fmla="*/ 506437 w 3358075"/>
                <a:gd name="connsiteY0" fmla="*/ 0 h 2641515"/>
                <a:gd name="connsiteX1" fmla="*/ 3358075 w 3358075"/>
                <a:gd name="connsiteY1" fmla="*/ 717453 h 2641515"/>
                <a:gd name="connsiteX2" fmla="*/ 2823503 w 3358075"/>
                <a:gd name="connsiteY2" fmla="*/ 2641515 h 2641515"/>
                <a:gd name="connsiteX3" fmla="*/ 0 w 3358075"/>
                <a:gd name="connsiteY3" fmla="*/ 1797454 h 2641515"/>
                <a:gd name="connsiteX4" fmla="*/ 506437 w 3358075"/>
                <a:gd name="connsiteY4" fmla="*/ 0 h 2641515"/>
                <a:gd name="connsiteX0" fmla="*/ 506437 w 3358075"/>
                <a:gd name="connsiteY0" fmla="*/ 0 h 2641515"/>
                <a:gd name="connsiteX1" fmla="*/ 3358075 w 3358075"/>
                <a:gd name="connsiteY1" fmla="*/ 661182 h 2641515"/>
                <a:gd name="connsiteX2" fmla="*/ 2823503 w 3358075"/>
                <a:gd name="connsiteY2" fmla="*/ 2641515 h 2641515"/>
                <a:gd name="connsiteX3" fmla="*/ 0 w 3358075"/>
                <a:gd name="connsiteY3" fmla="*/ 1797454 h 2641515"/>
                <a:gd name="connsiteX4" fmla="*/ 506437 w 3358075"/>
                <a:gd name="connsiteY4" fmla="*/ 0 h 2641515"/>
                <a:gd name="connsiteX0" fmla="*/ 506437 w 3358075"/>
                <a:gd name="connsiteY0" fmla="*/ 0 h 2683718"/>
                <a:gd name="connsiteX1" fmla="*/ 3358075 w 3358075"/>
                <a:gd name="connsiteY1" fmla="*/ 661182 h 2683718"/>
                <a:gd name="connsiteX2" fmla="*/ 2739096 w 3358075"/>
                <a:gd name="connsiteY2" fmla="*/ 2683718 h 2683718"/>
                <a:gd name="connsiteX3" fmla="*/ 0 w 3358075"/>
                <a:gd name="connsiteY3" fmla="*/ 1797454 h 2683718"/>
                <a:gd name="connsiteX4" fmla="*/ 506437 w 3358075"/>
                <a:gd name="connsiteY4" fmla="*/ 0 h 2683718"/>
                <a:gd name="connsiteX0" fmla="*/ 506437 w 3358075"/>
                <a:gd name="connsiteY0" fmla="*/ 0 h 2683718"/>
                <a:gd name="connsiteX1" fmla="*/ 3358075 w 3358075"/>
                <a:gd name="connsiteY1" fmla="*/ 661182 h 2683718"/>
                <a:gd name="connsiteX2" fmla="*/ 2739096 w 3358075"/>
                <a:gd name="connsiteY2" fmla="*/ 2683718 h 2683718"/>
                <a:gd name="connsiteX3" fmla="*/ 0 w 3358075"/>
                <a:gd name="connsiteY3" fmla="*/ 1839658 h 2683718"/>
                <a:gd name="connsiteX4" fmla="*/ 506437 w 3358075"/>
                <a:gd name="connsiteY4" fmla="*/ 0 h 268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8075" h="2683718">
                  <a:moveTo>
                    <a:pt x="506437" y="0"/>
                  </a:moveTo>
                  <a:lnTo>
                    <a:pt x="3358075" y="661182"/>
                  </a:lnTo>
                  <a:lnTo>
                    <a:pt x="2739096" y="2683718"/>
                  </a:lnTo>
                  <a:lnTo>
                    <a:pt x="0" y="1839658"/>
                  </a:lnTo>
                  <a:lnTo>
                    <a:pt x="506437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78927E4-01E0-401A-8661-14A9C17E19D6}"/>
              </a:ext>
            </a:extLst>
          </p:cNvPr>
          <p:cNvSpPr txBox="1"/>
          <p:nvPr/>
        </p:nvSpPr>
        <p:spPr>
          <a:xfrm>
            <a:off x="7802868" y="279852"/>
            <a:ext cx="31454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SOLUTION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375A07-DC53-4F4E-905C-B176497889E5}"/>
              </a:ext>
            </a:extLst>
          </p:cNvPr>
          <p:cNvSpPr txBox="1"/>
          <p:nvPr/>
        </p:nvSpPr>
        <p:spPr>
          <a:xfrm>
            <a:off x="718134" y="1198179"/>
            <a:ext cx="4065743" cy="4305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proposed system  is a 3 in one system: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A) MACHINE LEARNING MODEL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Predict whether one has diabetes or not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2. Screen for diabetic foot by </a:t>
            </a:r>
            <a:r>
              <a:rPr lang="en-US" sz="20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analysing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skin color changes</a:t>
            </a:r>
          </a:p>
        </p:txBody>
      </p:sp>
    </p:spTree>
    <p:extLst>
      <p:ext uri="{BB962C8B-B14F-4D97-AF65-F5344CB8AC3E}">
        <p14:creationId xmlns:p14="http://schemas.microsoft.com/office/powerpoint/2010/main" val="2256180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278927E4-01E0-401A-8661-14A9C17E19D6}"/>
              </a:ext>
            </a:extLst>
          </p:cNvPr>
          <p:cNvSpPr txBox="1"/>
          <p:nvPr/>
        </p:nvSpPr>
        <p:spPr>
          <a:xfrm>
            <a:off x="7802868" y="279852"/>
            <a:ext cx="31454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SOLUTION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B301FDF-3B41-4847-B6D2-E40D0931D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2588" y="2037977"/>
            <a:ext cx="4524624" cy="470058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6CCC679-8DAA-4629-B177-BB02E5C8C2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869" y="512819"/>
            <a:ext cx="4643184" cy="383020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75A99D8-655B-4E6F-91DD-6A76670D34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102" y="5035575"/>
            <a:ext cx="5446102" cy="166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329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404</Words>
  <Application>Microsoft Office PowerPoint</Application>
  <PresentationFormat>Widescreen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Anne Ciku</dc:creator>
  <cp:lastModifiedBy>Anne Ciku</cp:lastModifiedBy>
  <cp:revision>27</cp:revision>
  <dcterms:created xsi:type="dcterms:W3CDTF">2023-07-29T03:48:19Z</dcterms:created>
  <dcterms:modified xsi:type="dcterms:W3CDTF">2023-09-06T12:58:12Z</dcterms:modified>
</cp:coreProperties>
</file>

<file path=docProps/thumbnail.jpeg>
</file>